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Lst>
  <p:sldIdLst>
    <p:sldId id="256" r:id="rId2"/>
    <p:sldId id="257" r:id="rId3"/>
    <p:sldId id="258" r:id="rId4"/>
    <p:sldId id="259" r:id="rId5"/>
    <p:sldId id="260" r:id="rId6"/>
    <p:sldId id="261" r:id="rId7"/>
    <p:sldId id="265" r:id="rId8"/>
    <p:sldId id="262" r:id="rId9"/>
    <p:sldId id="263"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9" autoAdjust="0"/>
    <p:restoredTop sz="94660"/>
  </p:normalViewPr>
  <p:slideViewPr>
    <p:cSldViewPr snapToGrid="0">
      <p:cViewPr>
        <p:scale>
          <a:sx n="87" d="100"/>
          <a:sy n="87" d="100"/>
        </p:scale>
        <p:origin x="394"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e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C43A76A3-ADC8-4477-8FC1-B9DD55D84908}" type="datetime1">
              <a:rPr lang="en-US" smtClean="0"/>
              <a:t>5/4/2021</a:t>
            </a:fld>
            <a:endParaRPr lang="en-US" dirty="0"/>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dirty="0"/>
          </a:p>
        </p:txBody>
      </p:sp>
    </p:spTree>
    <p:extLst>
      <p:ext uri="{BB962C8B-B14F-4D97-AF65-F5344CB8AC3E}">
        <p14:creationId xmlns:p14="http://schemas.microsoft.com/office/powerpoint/2010/main" val="30902787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D6762538-DC4D-4667-96E5-B3278DDF8B12}" type="datetime1">
              <a:rPr lang="en-US" smtClean="0"/>
              <a:t>5/4/2021</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770119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05880548-5C08-4BE3-B63E-F2BB63B0B00C}" type="datetime1">
              <a:rPr lang="en-US" smtClean="0"/>
              <a:t>5/4/2021</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653389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DE7F49BE-398D-479A-8A7E-5DDBCA61EDCB}" type="datetime1">
              <a:rPr lang="en-US" smtClean="0"/>
              <a:t>5/4/2021</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787581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77240" y="1709738"/>
            <a:ext cx="10570210"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77240" y="4589463"/>
            <a:ext cx="1057021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CCD0C193-4974-4A1F-9C63-07D595E30D66}" type="datetime1">
              <a:rPr lang="en-US" smtClean="0"/>
              <a:t>5/4/2021</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180536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701AA87F-28D4-4BF0-B81F-877A89DFD5AC}" type="datetime1">
              <a:rPr lang="en-US" smtClean="0"/>
              <a:t>5/4/2021</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64214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1812"/>
            <a:ext cx="5220335"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825749"/>
            <a:ext cx="5220335"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1812"/>
            <a:ext cx="5183188"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825749"/>
            <a:ext cx="5183188"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A8A9F1F3-208B-49A3-B337-9C8ACEB3E0E1}" type="datetime1">
              <a:rPr lang="en-US" smtClean="0"/>
              <a:t>5/4/2021</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1119402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a:xfrm>
            <a:off x="777240" y="365125"/>
            <a:ext cx="1065911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27AF6CA6-7293-4AA2-A0E0-A3BF4416E786}" type="datetime1">
              <a:rPr lang="en-US" smtClean="0"/>
              <a:t>5/4/2021</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1443107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98D87016-7BCD-46FB-8EE3-AB6C369108B4}" type="datetime1">
              <a:rPr lang="en-US" smtClean="0"/>
              <a:t>5/4/2021</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551242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2501900"/>
          </a:xfrm>
        </p:spPr>
        <p:txBody>
          <a:bodyPr anchor="b">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3092450"/>
            <a:ext cx="3994785" cy="27765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A1547011-1FFC-4EF8-9A2E-53B4AD2ADBD4}" type="datetime1">
              <a:rPr lang="en-US" smtClean="0"/>
              <a:t>5/4/2021</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823458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77240" y="457200"/>
            <a:ext cx="3994785" cy="2505456"/>
          </a:xfrm>
        </p:spPr>
        <p:txBody>
          <a:bodyPr anchor="b"/>
          <a:lstStyle>
            <a:lvl1pPr>
              <a:defRPr sz="4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77240" y="3081275"/>
            <a:ext cx="3994785" cy="277977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9562EB47-45B4-4EF5-A743-B4885DD2F060}" type="datetime1">
              <a:rPr lang="en-US" smtClean="0"/>
              <a:t>5/4/2021</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7696936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99B5B3C5-A599-465B-B2B9-866E8B2087CE}"/>
              </a:ext>
            </a:extLst>
          </p:cNvPr>
          <p:cNvSpPr/>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25C84982-7DD0-43B1-8A2D-BFA4DF1B4E60}"/>
              </a:ext>
            </a:extLst>
          </p:cNvPr>
          <p:cNvSpPr/>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8" name="Decorative Circles">
            <a:extLst>
              <a:ext uri="{FF2B5EF4-FFF2-40B4-BE49-F238E27FC236}">
                <a16:creationId xmlns:a16="http://schemas.microsoft.com/office/drawing/2014/main" id="{1D912E1C-3BBA-42F0-A3EE-FEC382E7230A}"/>
              </a:ext>
            </a:extLst>
          </p:cNvPr>
          <p:cNvGrpSpPr/>
          <p:nvPr/>
        </p:nvGrpSpPr>
        <p:grpSpPr>
          <a:xfrm>
            <a:off x="-1" y="-1"/>
            <a:ext cx="12192001" cy="6858001"/>
            <a:chOff x="-1" y="-1"/>
            <a:chExt cx="12192001" cy="6858001"/>
          </a:xfrm>
        </p:grpSpPr>
        <p:sp>
          <p:nvSpPr>
            <p:cNvPr id="21" name="Oval 20">
              <a:extLst>
                <a:ext uri="{FF2B5EF4-FFF2-40B4-BE49-F238E27FC236}">
                  <a16:creationId xmlns:a16="http://schemas.microsoft.com/office/drawing/2014/main" id="{2FEEAC76-E273-46A8-8F8E-CE59860FE70D}"/>
                </a:ext>
              </a:extLst>
            </p:cNvPr>
            <p:cNvSpPr/>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594A0E-9400-45AD-A431-1DA1C0B28966}"/>
                </a:ext>
              </a:extLst>
            </p:cNvPr>
            <p:cNvSpPr/>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0916D6C-D32F-42B6-8512-CD5EDB8F2B9B}"/>
                </a:ext>
              </a:extLst>
            </p:cNvPr>
            <p:cNvSpPr/>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834846D-59C6-40F4-907C-F1A4689B58F1}"/>
                </a:ext>
              </a:extLst>
            </p:cNvPr>
            <p:cNvSpPr/>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5A257CDF-2E36-4DC7-8EE4-5CD8F8ECAC87}"/>
                </a:ext>
              </a:extLst>
            </p:cNvPr>
            <p:cNvSpPr/>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D5B26E0E-A115-4AE2-82D8-76BB93CC494F}"/>
                </a:ext>
              </a:extLst>
            </p:cNvPr>
            <p:cNvSpPr/>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55058DB-7E01-4E95-BF59-983AA1BBB38E}"/>
                </a:ext>
              </a:extLst>
            </p:cNvPr>
            <p:cNvSpPr/>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810F7E2-23F3-44D6-B09E-71E556536052}"/>
                </a:ext>
              </a:extLst>
            </p:cNvPr>
            <p:cNvSpPr/>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59D5C391-E1DB-410A-A78C-ED3BBDFF0758}"/>
                </a:ext>
              </a:extLst>
            </p:cNvPr>
            <p:cNvSpPr/>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77C4944D-9373-4283-BCAA-927A0316659E}"/>
                </a:ext>
              </a:extLst>
            </p:cNvPr>
            <p:cNvSpPr/>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6804C521-2D9F-4CE4-AFD3-D4F1551FEC6A}"/>
                </a:ext>
              </a:extLst>
            </p:cNvPr>
            <p:cNvSpPr/>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6" name="Freeform: Shape 55">
              <a:extLst>
                <a:ext uri="{FF2B5EF4-FFF2-40B4-BE49-F238E27FC236}">
                  <a16:creationId xmlns:a16="http://schemas.microsoft.com/office/drawing/2014/main" id="{755AC65C-13EF-4182-AA3C-62BE165CC033}"/>
                </a:ext>
              </a:extLst>
            </p:cNvPr>
            <p:cNvSpPr/>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8" name="Freeform: Shape 57">
              <a:extLst>
                <a:ext uri="{FF2B5EF4-FFF2-40B4-BE49-F238E27FC236}">
                  <a16:creationId xmlns:a16="http://schemas.microsoft.com/office/drawing/2014/main" id="{E40DA8D2-FA4B-4282-9D44-48C27B63A153}"/>
                </a:ext>
              </a:extLst>
            </p:cNvPr>
            <p:cNvSpPr/>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10" name="Oval 9">
              <a:extLst>
                <a:ext uri="{FF2B5EF4-FFF2-40B4-BE49-F238E27FC236}">
                  <a16:creationId xmlns:a16="http://schemas.microsoft.com/office/drawing/2014/main" id="{99065014-CB18-414D-A527-31ECC45700AB}"/>
                </a:ext>
              </a:extLst>
            </p:cNvPr>
            <p:cNvSpPr/>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8F39E27A-56C1-4328-8DF1-2DA147C78483}"/>
                </a:ext>
              </a:extLst>
            </p:cNvPr>
            <p:cNvSpPr/>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0" y="6488268"/>
            <a:ext cx="2743200" cy="233209"/>
          </a:xfrm>
          <a:prstGeom prst="rect">
            <a:avLst/>
          </a:prstGeom>
        </p:spPr>
        <p:txBody>
          <a:bodyPr vert="horz" lIns="91440" tIns="45720" rIns="91440" bIns="45720" rtlCol="0" anchor="ctr"/>
          <a:lstStyle>
            <a:lvl1pPr algn="l">
              <a:defRPr sz="1000">
                <a:solidFill>
                  <a:schemeClr val="tx1">
                    <a:tint val="75000"/>
                  </a:schemeClr>
                </a:solidFill>
              </a:defRPr>
            </a:lvl1pPr>
          </a:lstStyle>
          <a:p>
            <a:fld id="{4A8D24A4-5FEC-4062-8995-EB21925B3B40}" type="datetime1">
              <a:rPr lang="en-US" smtClean="0"/>
              <a:t>5/4/2021</a:t>
            </a:fld>
            <a:endParaRPr lang="en-US" sz="1000"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sz="1000"/>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93150" y="6488268"/>
            <a:ext cx="2743200" cy="233209"/>
          </a:xfrm>
          <a:prstGeom prst="rect">
            <a:avLst/>
          </a:prstGeom>
        </p:spPr>
        <p:txBody>
          <a:bodyPr vert="horz" lIns="91440" tIns="45720" rIns="91440" bIns="45720" rtlCol="0" anchor="ctr"/>
          <a:lstStyle>
            <a:lvl1pPr algn="r">
              <a:defRPr sz="1000">
                <a:solidFill>
                  <a:schemeClr val="tx1">
                    <a:tint val="75000"/>
                  </a:schemeClr>
                </a:solidFill>
              </a:defRPr>
            </a:lvl1pPr>
          </a:lstStyle>
          <a:p>
            <a:fld id="{35747434-7036-48DB-A148-6B3D8EE75CDA}" type="slidenum">
              <a:rPr lang="en-US" smtClean="0"/>
              <a:pPr/>
              <a:t>‹#›</a:t>
            </a:fld>
            <a:endParaRPr lang="en-US" sz="1000" dirty="0"/>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0" y="365125"/>
            <a:ext cx="1065911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0" y="1825625"/>
            <a:ext cx="1065911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91789591"/>
      </p:ext>
    </p:extLst>
  </p:cSld>
  <p:clrMap bg1="lt1" tx1="dk1" bg2="lt2" tx2="dk2" accent1="accent1" accent2="accent2" accent3="accent3" accent4="accent4" accent5="accent5" accent6="accent6" hlink="hlink" folHlink="folHlink"/>
  <p:sldLayoutIdLst>
    <p:sldLayoutId id="2147483662" r:id="rId1"/>
    <p:sldLayoutId id="2147483678" r:id="rId2"/>
    <p:sldLayoutId id="2147483677" r:id="rId3"/>
    <p:sldLayoutId id="2147483676" r:id="rId4"/>
    <p:sldLayoutId id="2147483675" r:id="rId5"/>
    <p:sldLayoutId id="2147483674" r:id="rId6"/>
    <p:sldLayoutId id="2147483668" r:id="rId7"/>
    <p:sldLayoutId id="2147483669" r:id="rId8"/>
    <p:sldLayoutId id="2147483670" r:id="rId9"/>
    <p:sldLayoutId id="2147483671" r:id="rId10"/>
    <p:sldLayoutId id="2147483672" r:id="rId11"/>
  </p:sldLayoutIdLst>
  <p:hf sldNum="0" hdr="0" ftr="0" dt="0"/>
  <p:txStyles>
    <p:titleStyle>
      <a:lvl1pPr algn="l" defTabSz="914400"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tx2">
            <a:lumMod val="75000"/>
            <a:lumOff val="25000"/>
          </a:schemeClr>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33E0473-C315-42D8-A82A-A2FE49DC67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D23A251-68F2-43E5-812B-4BBAE1AF5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pic>
        <p:nvPicPr>
          <p:cNvPr id="5" name="Picture 4" descr="A picture containing shape&#10;&#10;Description automatically generated">
            <a:extLst>
              <a:ext uri="{FF2B5EF4-FFF2-40B4-BE49-F238E27FC236}">
                <a16:creationId xmlns:a16="http://schemas.microsoft.com/office/drawing/2014/main" id="{54A109B6-F6A9-4B39-B567-B4DFF796592E}"/>
              </a:ext>
            </a:extLst>
          </p:cNvPr>
          <p:cNvPicPr>
            <a:picLocks noChangeAspect="1"/>
          </p:cNvPicPr>
          <p:nvPr/>
        </p:nvPicPr>
        <p:blipFill rotWithShape="1">
          <a:blip r:embed="rId2">
            <a:alphaModFix amt="40000"/>
          </a:blip>
          <a:srcRect t="18517" r="-1" b="25218"/>
          <a:stretch/>
        </p:blipFill>
        <p:spPr>
          <a:xfrm>
            <a:off x="3049" y="10"/>
            <a:ext cx="12188951" cy="6857990"/>
          </a:xfrm>
          <a:prstGeom prst="rect">
            <a:avLst/>
          </a:prstGeom>
        </p:spPr>
      </p:pic>
      <p:grpSp>
        <p:nvGrpSpPr>
          <p:cNvPr id="14" name="decorative circle">
            <a:extLst>
              <a:ext uri="{FF2B5EF4-FFF2-40B4-BE49-F238E27FC236}">
                <a16:creationId xmlns:a16="http://schemas.microsoft.com/office/drawing/2014/main" id="{0350AF23-2606-421F-AB7B-23D9B48F3E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4102" y="236341"/>
            <a:ext cx="11340713" cy="5464029"/>
            <a:chOff x="314102" y="236341"/>
            <a:chExt cx="11340713" cy="5464029"/>
          </a:xfrm>
        </p:grpSpPr>
        <p:sp>
          <p:nvSpPr>
            <p:cNvPr id="15" name="Oval 14">
              <a:extLst>
                <a:ext uri="{FF2B5EF4-FFF2-40B4-BE49-F238E27FC236}">
                  <a16:creationId xmlns:a16="http://schemas.microsoft.com/office/drawing/2014/main" id="{526A544A-3C76-4502-A741-F4DB0E2CD2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448" y="3803994"/>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017B8593-D171-47B5-8D1A-E34E7B138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4102" y="3044381"/>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1FEF60D4-64F6-450F-B86D-383EEA1C8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88374" y="386135"/>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97D4A7C-B520-46CB-9A94-711F53997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65714" y="236341"/>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2B7B976F-E84B-4936-90D7-C8298A5E7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1535" y="2516671"/>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C91FFEC-59DF-4D22-A925-F51520769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30142" y="458803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58931E95-0847-47E4-8AEC-312312A032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02046" y="5394590"/>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3C094915-EF93-49A0-9B90-C44FB9B50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08287" y="5160714"/>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F0C657C-8387-4FFF-B5AA-D12456956272}"/>
              </a:ext>
            </a:extLst>
          </p:cNvPr>
          <p:cNvSpPr>
            <a:spLocks noGrp="1"/>
          </p:cNvSpPr>
          <p:nvPr>
            <p:ph type="ctrTitle"/>
          </p:nvPr>
        </p:nvSpPr>
        <p:spPr>
          <a:xfrm>
            <a:off x="2562606" y="1122363"/>
            <a:ext cx="7063739" cy="2387600"/>
          </a:xfrm>
        </p:spPr>
        <p:txBody>
          <a:bodyPr>
            <a:normAutofit/>
          </a:bodyPr>
          <a:lstStyle/>
          <a:p>
            <a:pPr algn="l"/>
            <a:r>
              <a:rPr lang="en-US" sz="6600" dirty="0">
                <a:solidFill>
                  <a:srgbClr val="FFFFFF"/>
                </a:solidFill>
                <a:latin typeface="Bauhaus 93" panose="04030905020B02020C02" pitchFamily="82" charset="0"/>
              </a:rPr>
              <a:t>ORB</a:t>
            </a:r>
          </a:p>
        </p:txBody>
      </p:sp>
      <p:sp>
        <p:nvSpPr>
          <p:cNvPr id="3" name="Subtitle 2">
            <a:extLst>
              <a:ext uri="{FF2B5EF4-FFF2-40B4-BE49-F238E27FC236}">
                <a16:creationId xmlns:a16="http://schemas.microsoft.com/office/drawing/2014/main" id="{42889B44-B4AF-4E1C-B703-7E738A94EC9F}"/>
              </a:ext>
            </a:extLst>
          </p:cNvPr>
          <p:cNvSpPr>
            <a:spLocks noGrp="1"/>
          </p:cNvSpPr>
          <p:nvPr>
            <p:ph type="subTitle" idx="1"/>
          </p:nvPr>
        </p:nvSpPr>
        <p:spPr>
          <a:xfrm>
            <a:off x="2562606" y="3602038"/>
            <a:ext cx="7063739" cy="1655762"/>
          </a:xfrm>
        </p:spPr>
        <p:txBody>
          <a:bodyPr>
            <a:normAutofit/>
          </a:bodyPr>
          <a:lstStyle/>
          <a:p>
            <a:pPr algn="l"/>
            <a:r>
              <a:rPr lang="en-US" dirty="0">
                <a:solidFill>
                  <a:srgbClr val="FFFFFF"/>
                </a:solidFill>
              </a:rPr>
              <a:t>Online Retail Bot</a:t>
            </a:r>
          </a:p>
        </p:txBody>
      </p:sp>
    </p:spTree>
    <p:extLst>
      <p:ext uri="{BB962C8B-B14F-4D97-AF65-F5344CB8AC3E}">
        <p14:creationId xmlns:p14="http://schemas.microsoft.com/office/powerpoint/2010/main" val="4173508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par>
                                <p:cTn id="11" presetID="10" presetClass="entr" presetSubtype="0" fill="hold" nodeType="withEffect">
                                  <p:stCondLst>
                                    <p:cond delay="0"/>
                                  </p:stCondLst>
                                  <p:iterate>
                                    <p:tmPct val="10000"/>
                                  </p:iterate>
                                  <p:childTnLst>
                                    <p:set>
                                      <p:cBhvr>
                                        <p:cTn id="12" dur="1" fill="hold">
                                          <p:stCondLst>
                                            <p:cond delay="0"/>
                                          </p:stCondLst>
                                        </p:cTn>
                                        <p:tgtEl>
                                          <p:spTgt spid="5"/>
                                        </p:tgtEl>
                                        <p:attrNameLst>
                                          <p:attrName>style.visibility</p:attrName>
                                        </p:attrNameLst>
                                      </p:cBhvr>
                                      <p:to>
                                        <p:strVal val="visible"/>
                                      </p:to>
                                    </p:set>
                                    <p:animEffect transition="in" filter="fade">
                                      <p:cBhvr>
                                        <p:cTn id="13" dur="7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18"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19" name="Oval 18">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30" name="Freeform: Shape 29">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31" name="Freeform: Shape 30">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32" name="Oval 31">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useBgFill="1">
        <p:nvSpPr>
          <p:cNvPr id="35" name="Rectangle 34">
            <a:extLst>
              <a:ext uri="{FF2B5EF4-FFF2-40B4-BE49-F238E27FC236}">
                <a16:creationId xmlns:a16="http://schemas.microsoft.com/office/drawing/2014/main" id="{55D20674-CF0C-4687-81B6-A613F871AF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9" name="Content Placeholder 8" descr="A picture containing shape&#10;&#10;Description automatically generated">
            <a:extLst>
              <a:ext uri="{FF2B5EF4-FFF2-40B4-BE49-F238E27FC236}">
                <a16:creationId xmlns:a16="http://schemas.microsoft.com/office/drawing/2014/main" id="{9C41DC78-50E4-434B-8A3E-EA88019CA46A}"/>
              </a:ext>
            </a:extLst>
          </p:cNvPr>
          <p:cNvPicPr>
            <a:picLocks noGrp="1" noChangeAspect="1"/>
          </p:cNvPicPr>
          <p:nvPr>
            <p:ph idx="1"/>
          </p:nvPr>
        </p:nvPicPr>
        <p:blipFill rotWithShape="1">
          <a:blip r:embed="rId2">
            <a:alphaModFix/>
          </a:blip>
          <a:srcRect t="18524" b="25227"/>
          <a:stretch/>
        </p:blipFill>
        <p:spPr>
          <a:xfrm>
            <a:off x="20" y="10"/>
            <a:ext cx="12191980" cy="6857990"/>
          </a:xfrm>
          <a:prstGeom prst="rect">
            <a:avLst/>
          </a:prstGeom>
        </p:spPr>
      </p:pic>
      <p:sp>
        <p:nvSpPr>
          <p:cNvPr id="37" name="Oval 36">
            <a:extLst>
              <a:ext uri="{FF2B5EF4-FFF2-40B4-BE49-F238E27FC236}">
                <a16:creationId xmlns:a16="http://schemas.microsoft.com/office/drawing/2014/main" id="{C2BD3211-5B9B-40DA-8BD0-C3426AE78C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9872" y="0"/>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AD8121B6-45E6-447F-87B8-58EDD064E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8414" y="63468"/>
            <a:ext cx="56114" cy="56114"/>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C95B8E3-CBB0-4A5C-B65B-59C12D44B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2370" y="655738"/>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0EA710C0-F536-4B31-8D0F-28E2F0893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9769" y="579797"/>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11EB61F8-34CD-4251-9B31-59AB92843F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0824" y="374048"/>
            <a:ext cx="230878" cy="230878"/>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033FA5DB-69DC-4137-9264-5F838B990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95468" y="971670"/>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5E98D956-6B7A-4A94-B508-F7A30E6421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334" y="512240"/>
            <a:ext cx="703889" cy="703889"/>
          </a:xfrm>
          <a:prstGeom prst="ellipse">
            <a:avLst/>
          </a:prstGeom>
          <a:solidFill>
            <a:schemeClr val="accent3">
              <a:lumMod val="40000"/>
              <a:lumOff val="6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D6A3D2FC-6F98-4157-94A8-7D7FBD56E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41428" y="815149"/>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17AE16AB-F0AB-4AC3-BD8F-336B5D98CD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67435" y="1096664"/>
            <a:ext cx="405140" cy="405140"/>
          </a:xfrm>
          <a:prstGeom prst="ellipse">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6C819BFF-25C5-425C-8CD1-789F7A30D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4" y="1840754"/>
            <a:ext cx="12188952" cy="501724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2A39E5-B9F3-4BE1-9715-D2312B2F9DC9}"/>
              </a:ext>
            </a:extLst>
          </p:cNvPr>
          <p:cNvSpPr>
            <a:spLocks noGrp="1"/>
          </p:cNvSpPr>
          <p:nvPr>
            <p:ph type="title"/>
          </p:nvPr>
        </p:nvSpPr>
        <p:spPr>
          <a:xfrm>
            <a:off x="777240" y="3688205"/>
            <a:ext cx="8731683" cy="1160465"/>
          </a:xfrm>
        </p:spPr>
        <p:txBody>
          <a:bodyPr vert="horz" lIns="91440" tIns="45720" rIns="91440" bIns="45720" rtlCol="0" anchor="b">
            <a:normAutofit/>
          </a:bodyPr>
          <a:lstStyle/>
          <a:p>
            <a:r>
              <a:rPr lang="en-US" sz="6000">
                <a:solidFill>
                  <a:srgbClr val="FFFFFF"/>
                </a:solidFill>
              </a:rPr>
              <a:t>Thank You For Watching!</a:t>
            </a:r>
          </a:p>
        </p:txBody>
      </p:sp>
      <p:sp>
        <p:nvSpPr>
          <p:cNvPr id="57" name="Oval 56">
            <a:extLst>
              <a:ext uri="{FF2B5EF4-FFF2-40B4-BE49-F238E27FC236}">
                <a16:creationId xmlns:a16="http://schemas.microsoft.com/office/drawing/2014/main" id="{20BE49C6-06E3-4324-91A8-F25B7DA1D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66319" y="1989824"/>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578ABC8A-B58F-4AAE-8F6F-A07EB9D6D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30" y="2808040"/>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0122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24F17-DBB9-44C0-8516-5DED2D22F22B}"/>
              </a:ext>
            </a:extLst>
          </p:cNvPr>
          <p:cNvSpPr>
            <a:spLocks noGrp="1"/>
          </p:cNvSpPr>
          <p:nvPr>
            <p:ph type="title"/>
          </p:nvPr>
        </p:nvSpPr>
        <p:spPr/>
        <p:txBody>
          <a:bodyPr/>
          <a:lstStyle/>
          <a:p>
            <a:r>
              <a:rPr lang="en-US" dirty="0"/>
              <a:t>What is ORB?</a:t>
            </a:r>
          </a:p>
        </p:txBody>
      </p:sp>
      <p:sp>
        <p:nvSpPr>
          <p:cNvPr id="3" name="Content Placeholder 2">
            <a:extLst>
              <a:ext uri="{FF2B5EF4-FFF2-40B4-BE49-F238E27FC236}">
                <a16:creationId xmlns:a16="http://schemas.microsoft.com/office/drawing/2014/main" id="{9D30BE3B-EA10-4694-A1C6-87EC5224105A}"/>
              </a:ext>
            </a:extLst>
          </p:cNvPr>
          <p:cNvSpPr>
            <a:spLocks noGrp="1"/>
          </p:cNvSpPr>
          <p:nvPr>
            <p:ph idx="1"/>
          </p:nvPr>
        </p:nvSpPr>
        <p:spPr/>
        <p:txBody>
          <a:bodyPr>
            <a:normAutofit/>
          </a:bodyPr>
          <a:lstStyle/>
          <a:p>
            <a:r>
              <a:rPr lang="en-US" sz="2800" dirty="0">
                <a:effectLst/>
              </a:rPr>
              <a:t>The Online Retail Bot (ORB) is an application written in Python with the intentions of being able to checkout online items from various websites much faster than a human ever could. </a:t>
            </a:r>
          </a:p>
          <a:p>
            <a:r>
              <a:rPr lang="en-US" sz="2800" dirty="0"/>
              <a:t>ORB uses Selenium and Chrome </a:t>
            </a:r>
            <a:r>
              <a:rPr lang="en-US" sz="2800" dirty="0" err="1"/>
              <a:t>Webdriver</a:t>
            </a:r>
            <a:r>
              <a:rPr lang="en-US" sz="2800" dirty="0"/>
              <a:t> to read HTML elements as well as interact with the page. Because of this you are less likely to be banned by bot protection that is present on many sites.</a:t>
            </a:r>
          </a:p>
        </p:txBody>
      </p:sp>
    </p:spTree>
    <p:extLst>
      <p:ext uri="{BB962C8B-B14F-4D97-AF65-F5344CB8AC3E}">
        <p14:creationId xmlns:p14="http://schemas.microsoft.com/office/powerpoint/2010/main" val="3845682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8" name="Rectangle 70">
            <a:extLst>
              <a:ext uri="{FF2B5EF4-FFF2-40B4-BE49-F238E27FC236}">
                <a16:creationId xmlns:a16="http://schemas.microsoft.com/office/drawing/2014/main" id="{4D47D7CD-06A5-4710-B816-F23F56C52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9" name="Rectangle 72">
            <a:extLst>
              <a:ext uri="{FF2B5EF4-FFF2-40B4-BE49-F238E27FC236}">
                <a16:creationId xmlns:a16="http://schemas.microsoft.com/office/drawing/2014/main" id="{8058D9C7-7C50-4582-9A60-0569A536A1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sp>
        <p:nvSpPr>
          <p:cNvPr id="2" name="Title 1">
            <a:extLst>
              <a:ext uri="{FF2B5EF4-FFF2-40B4-BE49-F238E27FC236}">
                <a16:creationId xmlns:a16="http://schemas.microsoft.com/office/drawing/2014/main" id="{2692B769-AE8C-4F26-BC34-67D77D205C31}"/>
              </a:ext>
            </a:extLst>
          </p:cNvPr>
          <p:cNvSpPr>
            <a:spLocks noGrp="1"/>
          </p:cNvSpPr>
          <p:nvPr>
            <p:ph type="title"/>
          </p:nvPr>
        </p:nvSpPr>
        <p:spPr>
          <a:xfrm>
            <a:off x="777240" y="777240"/>
            <a:ext cx="4606280" cy="2493876"/>
          </a:xfrm>
        </p:spPr>
        <p:txBody>
          <a:bodyPr anchor="b">
            <a:normAutofit/>
          </a:bodyPr>
          <a:lstStyle/>
          <a:p>
            <a:r>
              <a:rPr lang="en-US" sz="4400"/>
              <a:t>Target Audience</a:t>
            </a:r>
          </a:p>
        </p:txBody>
      </p:sp>
      <p:sp>
        <p:nvSpPr>
          <p:cNvPr id="3" name="Content Placeholder 2">
            <a:extLst>
              <a:ext uri="{FF2B5EF4-FFF2-40B4-BE49-F238E27FC236}">
                <a16:creationId xmlns:a16="http://schemas.microsoft.com/office/drawing/2014/main" id="{4F05CDFC-9AA1-423F-BB54-3FB72A11DD8D}"/>
              </a:ext>
            </a:extLst>
          </p:cNvPr>
          <p:cNvSpPr>
            <a:spLocks noGrp="1"/>
          </p:cNvSpPr>
          <p:nvPr>
            <p:ph idx="1"/>
          </p:nvPr>
        </p:nvSpPr>
        <p:spPr>
          <a:xfrm>
            <a:off x="777240" y="3428999"/>
            <a:ext cx="4606280" cy="2747963"/>
          </a:xfrm>
        </p:spPr>
        <p:txBody>
          <a:bodyPr anchor="t">
            <a:normAutofit/>
          </a:bodyPr>
          <a:lstStyle/>
          <a:p>
            <a:r>
              <a:rPr lang="en-US" sz="1800"/>
              <a:t>Currently ORB only support one website, Bestbuy.com. Because of this the target audience will be any user wishing to purchase highly limited electronics on the day of release. Such as a PlayStation 5 or a graphics cards. Both can be extremely hard to obtain for the average customer due to high demand (cryptocurrency mining)and other users botting as well.</a:t>
            </a:r>
          </a:p>
          <a:p>
            <a:endParaRPr lang="en-US" sz="1800"/>
          </a:p>
        </p:txBody>
      </p:sp>
      <p:grpSp>
        <p:nvGrpSpPr>
          <p:cNvPr id="1030" name="decorative circles">
            <a:extLst>
              <a:ext uri="{FF2B5EF4-FFF2-40B4-BE49-F238E27FC236}">
                <a16:creationId xmlns:a16="http://schemas.microsoft.com/office/drawing/2014/main" id="{A5A42520-81F5-4CA6-A7DA-9CD71733AB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08627" y="289695"/>
            <a:ext cx="5228154" cy="5966848"/>
            <a:chOff x="6008627" y="289695"/>
            <a:chExt cx="5228154" cy="5966848"/>
          </a:xfrm>
        </p:grpSpPr>
        <p:sp>
          <p:nvSpPr>
            <p:cNvPr id="1031" name="Oval 75">
              <a:extLst>
                <a:ext uri="{FF2B5EF4-FFF2-40B4-BE49-F238E27FC236}">
                  <a16:creationId xmlns:a16="http://schemas.microsoft.com/office/drawing/2014/main" id="{BDB3C8F9-1E7D-4D3B-A4BF-F97576E5C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43605" y="289695"/>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2" name="Oval 76">
              <a:extLst>
                <a:ext uri="{FF2B5EF4-FFF2-40B4-BE49-F238E27FC236}">
                  <a16:creationId xmlns:a16="http://schemas.microsoft.com/office/drawing/2014/main" id="{EB80C13D-6AE8-4D68-9A8B-49B796A673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387281"/>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Oval 77">
              <a:extLst>
                <a:ext uri="{FF2B5EF4-FFF2-40B4-BE49-F238E27FC236}">
                  <a16:creationId xmlns:a16="http://schemas.microsoft.com/office/drawing/2014/main" id="{B340680A-5931-4B24-ADEB-7656B70FBB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790102"/>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4" name="Oval 78">
              <a:extLst>
                <a:ext uri="{FF2B5EF4-FFF2-40B4-BE49-F238E27FC236}">
                  <a16:creationId xmlns:a16="http://schemas.microsoft.com/office/drawing/2014/main" id="{7EAF5EEB-C2D5-4D5F-8BF0-0E7961A22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770340" y="674287"/>
              <a:ext cx="466441" cy="46644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Oval 79">
              <a:extLst>
                <a:ext uri="{FF2B5EF4-FFF2-40B4-BE49-F238E27FC236}">
                  <a16:creationId xmlns:a16="http://schemas.microsoft.com/office/drawing/2014/main" id="{5C482DF8-0B0D-4F32-8416-4969600508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407667"/>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26" name="Picture 2" descr="Best Graphics Cards 2021: Top GPUs for Every Budget - IGN">
            <a:extLst>
              <a:ext uri="{FF2B5EF4-FFF2-40B4-BE49-F238E27FC236}">
                <a16:creationId xmlns:a16="http://schemas.microsoft.com/office/drawing/2014/main" id="{E33694E3-A1B8-4A0D-977F-0E80D3A927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209" r="18804" b="-1"/>
          <a:stretch/>
        </p:blipFill>
        <p:spPr bwMode="auto">
          <a:xfrm>
            <a:off x="6475068" y="1214970"/>
            <a:ext cx="5716932" cy="5643030"/>
          </a:xfrm>
          <a:custGeom>
            <a:avLst/>
            <a:gdLst/>
            <a:ahLst/>
            <a:cxnLst/>
            <a:rect l="l" t="t" r="r" b="b"/>
            <a:pathLst>
              <a:path w="5716932" h="5643030">
                <a:moveTo>
                  <a:pt x="3371933" y="0"/>
                </a:moveTo>
                <a:cubicBezTo>
                  <a:pt x="4186675" y="0"/>
                  <a:pt x="4933927" y="288960"/>
                  <a:pt x="5516795" y="769986"/>
                </a:cubicBezTo>
                <a:lnTo>
                  <a:pt x="5716932" y="951882"/>
                </a:lnTo>
                <a:lnTo>
                  <a:pt x="5716932" y="5643030"/>
                </a:lnTo>
                <a:lnTo>
                  <a:pt x="884716" y="5643030"/>
                </a:lnTo>
                <a:lnTo>
                  <a:pt x="769986" y="5516796"/>
                </a:lnTo>
                <a:cubicBezTo>
                  <a:pt x="288960" y="4933927"/>
                  <a:pt x="0" y="4186675"/>
                  <a:pt x="0" y="3371933"/>
                </a:cubicBezTo>
                <a:cubicBezTo>
                  <a:pt x="0" y="1509666"/>
                  <a:pt x="1509666" y="0"/>
                  <a:pt x="3371933"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9397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BAF1C-3A5C-4994-B2BD-41D92AAF6A0C}"/>
              </a:ext>
            </a:extLst>
          </p:cNvPr>
          <p:cNvSpPr>
            <a:spLocks noGrp="1"/>
          </p:cNvSpPr>
          <p:nvPr>
            <p:ph type="title"/>
          </p:nvPr>
        </p:nvSpPr>
        <p:spPr/>
        <p:txBody>
          <a:bodyPr/>
          <a:lstStyle/>
          <a:p>
            <a:r>
              <a:rPr lang="en-US" dirty="0"/>
              <a:t>Target Audience (continued) </a:t>
            </a:r>
          </a:p>
        </p:txBody>
      </p:sp>
      <p:sp>
        <p:nvSpPr>
          <p:cNvPr id="3" name="Content Placeholder 2">
            <a:extLst>
              <a:ext uri="{FF2B5EF4-FFF2-40B4-BE49-F238E27FC236}">
                <a16:creationId xmlns:a16="http://schemas.microsoft.com/office/drawing/2014/main" id="{747CCB12-5900-4E29-B885-57854AFF414E}"/>
              </a:ext>
            </a:extLst>
          </p:cNvPr>
          <p:cNvSpPr>
            <a:spLocks noGrp="1"/>
          </p:cNvSpPr>
          <p:nvPr>
            <p:ph idx="1"/>
          </p:nvPr>
        </p:nvSpPr>
        <p:spPr/>
        <p:txBody>
          <a:bodyPr/>
          <a:lstStyle/>
          <a:p>
            <a:r>
              <a:rPr lang="en-US" sz="2000" dirty="0"/>
              <a:t>Now you may be saying, why not just buy a bot from someone else? Well the main reason behind this is that functioning bots that do a similar function and service to ORB can run you upwards of $300-400 retail. And in some cases $3000 + on the resell market (yes people resell bots made for reselling…). Not only are these bots extremely expensive but they are also highly limited. Because of this most users will have to use a bot in order to… purchase a bot.</a:t>
            </a:r>
          </a:p>
          <a:p>
            <a:endParaRPr lang="en-US" sz="2000" dirty="0"/>
          </a:p>
          <a:p>
            <a:r>
              <a:rPr lang="en-US" sz="2000" dirty="0"/>
              <a:t>ORB will be FREE to all users, but non-invasive advertisements may be used in the future to cover the cost of development and updates</a:t>
            </a:r>
            <a:endParaRPr lang="en-US" dirty="0"/>
          </a:p>
        </p:txBody>
      </p:sp>
    </p:spTree>
    <p:extLst>
      <p:ext uri="{BB962C8B-B14F-4D97-AF65-F5344CB8AC3E}">
        <p14:creationId xmlns:p14="http://schemas.microsoft.com/office/powerpoint/2010/main" val="3741020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8">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10">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60"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61" name="Oval 13">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14">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15">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16">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17">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Oval 18">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19">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20">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21">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Oval 22">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Shape 23">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72" name="Freeform: Shape 24">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73" name="Freeform: Shape 25">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74" name="Oval 26">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5" name="Freeform: Shape 27">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useBgFill="1">
        <p:nvSpPr>
          <p:cNvPr id="76" name="Rectangle 29">
            <a:extLst>
              <a:ext uri="{FF2B5EF4-FFF2-40B4-BE49-F238E27FC236}">
                <a16:creationId xmlns:a16="http://schemas.microsoft.com/office/drawing/2014/main" id="{55D20674-CF0C-4687-81B6-A613F871AF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4" name="Content Placeholder 5">
            <a:extLst>
              <a:ext uri="{FF2B5EF4-FFF2-40B4-BE49-F238E27FC236}">
                <a16:creationId xmlns:a16="http://schemas.microsoft.com/office/drawing/2014/main" id="{93E58A39-EB93-4582-9804-2A5252A67C36}"/>
              </a:ext>
            </a:extLst>
          </p:cNvPr>
          <p:cNvPicPr>
            <a:picLocks noGrp="1" noChangeAspect="1"/>
          </p:cNvPicPr>
          <p:nvPr>
            <p:ph idx="1"/>
          </p:nvPr>
        </p:nvPicPr>
        <p:blipFill rotWithShape="1">
          <a:blip r:embed="rId2">
            <a:alphaModFix/>
          </a:blip>
          <a:srcRect b="26948"/>
          <a:stretch/>
        </p:blipFill>
        <p:spPr>
          <a:xfrm>
            <a:off x="20" y="10"/>
            <a:ext cx="12191980" cy="6857990"/>
          </a:xfrm>
          <a:prstGeom prst="rect">
            <a:avLst/>
          </a:prstGeom>
          <a:noFill/>
        </p:spPr>
      </p:pic>
      <p:sp>
        <p:nvSpPr>
          <p:cNvPr id="77" name="Oval 31">
            <a:extLst>
              <a:ext uri="{FF2B5EF4-FFF2-40B4-BE49-F238E27FC236}">
                <a16:creationId xmlns:a16="http://schemas.microsoft.com/office/drawing/2014/main" id="{C2BD3211-5B9B-40DA-8BD0-C3426AE78C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9872" y="0"/>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33">
            <a:extLst>
              <a:ext uri="{FF2B5EF4-FFF2-40B4-BE49-F238E27FC236}">
                <a16:creationId xmlns:a16="http://schemas.microsoft.com/office/drawing/2014/main" id="{AD8121B6-45E6-447F-87B8-58EDD064E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8414" y="63468"/>
            <a:ext cx="56114" cy="56114"/>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35">
            <a:extLst>
              <a:ext uri="{FF2B5EF4-FFF2-40B4-BE49-F238E27FC236}">
                <a16:creationId xmlns:a16="http://schemas.microsoft.com/office/drawing/2014/main" id="{FC95B8E3-CBB0-4A5C-B65B-59C12D44B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2370" y="655738"/>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37">
            <a:extLst>
              <a:ext uri="{FF2B5EF4-FFF2-40B4-BE49-F238E27FC236}">
                <a16:creationId xmlns:a16="http://schemas.microsoft.com/office/drawing/2014/main" id="{0EA710C0-F536-4B31-8D0F-28E2F0893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9769" y="579797"/>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39">
            <a:extLst>
              <a:ext uri="{FF2B5EF4-FFF2-40B4-BE49-F238E27FC236}">
                <a16:creationId xmlns:a16="http://schemas.microsoft.com/office/drawing/2014/main" id="{11EB61F8-34CD-4251-9B31-59AB92843F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0824" y="374048"/>
            <a:ext cx="230878" cy="230878"/>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41">
            <a:extLst>
              <a:ext uri="{FF2B5EF4-FFF2-40B4-BE49-F238E27FC236}">
                <a16:creationId xmlns:a16="http://schemas.microsoft.com/office/drawing/2014/main" id="{033FA5DB-69DC-4137-9264-5F838B990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95468" y="971670"/>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43">
            <a:extLst>
              <a:ext uri="{FF2B5EF4-FFF2-40B4-BE49-F238E27FC236}">
                <a16:creationId xmlns:a16="http://schemas.microsoft.com/office/drawing/2014/main" id="{5E98D956-6B7A-4A94-B508-F7A30E6421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334" y="512240"/>
            <a:ext cx="703889" cy="703889"/>
          </a:xfrm>
          <a:prstGeom prst="ellipse">
            <a:avLst/>
          </a:prstGeom>
          <a:solidFill>
            <a:schemeClr val="accent3">
              <a:lumMod val="40000"/>
              <a:lumOff val="6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45">
            <a:extLst>
              <a:ext uri="{FF2B5EF4-FFF2-40B4-BE49-F238E27FC236}">
                <a16:creationId xmlns:a16="http://schemas.microsoft.com/office/drawing/2014/main" id="{D6A3D2FC-6F98-4157-94A8-7D7FBD56E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41428" y="815149"/>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47">
            <a:extLst>
              <a:ext uri="{FF2B5EF4-FFF2-40B4-BE49-F238E27FC236}">
                <a16:creationId xmlns:a16="http://schemas.microsoft.com/office/drawing/2014/main" id="{17AE16AB-F0AB-4AC3-BD8F-336B5D98CD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67435" y="1096664"/>
            <a:ext cx="405140" cy="405140"/>
          </a:xfrm>
          <a:prstGeom prst="ellipse">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49">
            <a:extLst>
              <a:ext uri="{FF2B5EF4-FFF2-40B4-BE49-F238E27FC236}">
                <a16:creationId xmlns:a16="http://schemas.microsoft.com/office/drawing/2014/main" id="{6C819BFF-25C5-425C-8CD1-789F7A30D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4" y="1840754"/>
            <a:ext cx="12188952" cy="501724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4236D8-6A7D-4647-8226-C0B1F0C2090D}"/>
              </a:ext>
            </a:extLst>
          </p:cNvPr>
          <p:cNvSpPr>
            <a:spLocks noGrp="1"/>
          </p:cNvSpPr>
          <p:nvPr>
            <p:ph type="title"/>
          </p:nvPr>
        </p:nvSpPr>
        <p:spPr>
          <a:xfrm>
            <a:off x="777240" y="3688205"/>
            <a:ext cx="8731683" cy="1160465"/>
          </a:xfrm>
        </p:spPr>
        <p:txBody>
          <a:bodyPr vert="horz" lIns="91440" tIns="45720" rIns="91440" bIns="45720" rtlCol="0" anchor="b">
            <a:normAutofit/>
          </a:bodyPr>
          <a:lstStyle/>
          <a:p>
            <a:r>
              <a:rPr lang="en-US" sz="6000">
                <a:solidFill>
                  <a:srgbClr val="FFFFFF"/>
                </a:solidFill>
              </a:rPr>
              <a:t>ORB in Action</a:t>
            </a:r>
          </a:p>
        </p:txBody>
      </p:sp>
      <p:sp>
        <p:nvSpPr>
          <p:cNvPr id="87" name="Oval 51">
            <a:extLst>
              <a:ext uri="{FF2B5EF4-FFF2-40B4-BE49-F238E27FC236}">
                <a16:creationId xmlns:a16="http://schemas.microsoft.com/office/drawing/2014/main" id="{20BE49C6-06E3-4324-91A8-F25B7DA1D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66319" y="1989824"/>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53">
            <a:extLst>
              <a:ext uri="{FF2B5EF4-FFF2-40B4-BE49-F238E27FC236}">
                <a16:creationId xmlns:a16="http://schemas.microsoft.com/office/drawing/2014/main" id="{578ABC8A-B58F-4AAE-8F6F-A07EB9D6D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30" y="2808040"/>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2939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460C6-8E68-4750-9157-2CE43376423F}"/>
              </a:ext>
            </a:extLst>
          </p:cNvPr>
          <p:cNvSpPr>
            <a:spLocks noGrp="1"/>
          </p:cNvSpPr>
          <p:nvPr>
            <p:ph type="title"/>
          </p:nvPr>
        </p:nvSpPr>
        <p:spPr/>
        <p:txBody>
          <a:bodyPr/>
          <a:lstStyle/>
          <a:p>
            <a:r>
              <a:rPr lang="en-US" dirty="0"/>
              <a:t>Incomplete Features</a:t>
            </a:r>
          </a:p>
        </p:txBody>
      </p:sp>
      <p:sp>
        <p:nvSpPr>
          <p:cNvPr id="3" name="Content Placeholder 2">
            <a:extLst>
              <a:ext uri="{FF2B5EF4-FFF2-40B4-BE49-F238E27FC236}">
                <a16:creationId xmlns:a16="http://schemas.microsoft.com/office/drawing/2014/main" id="{E88E1859-14C9-47B9-A529-53FC1C39B51E}"/>
              </a:ext>
            </a:extLst>
          </p:cNvPr>
          <p:cNvSpPr>
            <a:spLocks noGrp="1"/>
          </p:cNvSpPr>
          <p:nvPr>
            <p:ph idx="1"/>
          </p:nvPr>
        </p:nvSpPr>
        <p:spPr/>
        <p:txBody>
          <a:bodyPr/>
          <a:lstStyle/>
          <a:p>
            <a:r>
              <a:rPr lang="en-US" dirty="0"/>
              <a:t>At the time of writing, ORB has 2 issues. </a:t>
            </a:r>
          </a:p>
          <a:p>
            <a:r>
              <a:rPr lang="en-US" dirty="0"/>
              <a:t>1. I have not yet been able to find a solution to allow users to input the URL for the product they wish to purchase through the GUI (graphical user interface). Currently the only way to input the URL is through the code in Python. The reason behind this is a troublesome .get statement not accepting variables. But possible solutions are being thought of.</a:t>
            </a:r>
          </a:p>
          <a:p>
            <a:r>
              <a:rPr lang="en-US" dirty="0"/>
              <a:t>2. Selecting the state during the checkout process. It theoretically works but not the way it should or that I would want it to. The reason behind this is that there is no HTML specific ID for the states on the page. Because of this I was forced to use a while Loop and increment it, clicking downwards until it reaches the number equal to the states position in the dropdown menu.</a:t>
            </a:r>
          </a:p>
          <a:p>
            <a:endParaRPr lang="en-US" dirty="0"/>
          </a:p>
        </p:txBody>
      </p:sp>
    </p:spTree>
    <p:extLst>
      <p:ext uri="{BB962C8B-B14F-4D97-AF65-F5344CB8AC3E}">
        <p14:creationId xmlns:p14="http://schemas.microsoft.com/office/powerpoint/2010/main" val="2850368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38A01-679F-4855-B168-9AEE8EA2B7E0}"/>
              </a:ext>
            </a:extLst>
          </p:cNvPr>
          <p:cNvSpPr>
            <a:spLocks noGrp="1"/>
          </p:cNvSpPr>
          <p:nvPr>
            <p:ph type="title"/>
          </p:nvPr>
        </p:nvSpPr>
        <p:spPr/>
        <p:txBody>
          <a:bodyPr/>
          <a:lstStyle/>
          <a:p>
            <a:r>
              <a:rPr lang="en-US" dirty="0"/>
              <a:t>Future Updates</a:t>
            </a:r>
          </a:p>
        </p:txBody>
      </p:sp>
      <p:sp>
        <p:nvSpPr>
          <p:cNvPr id="3" name="Content Placeholder 2">
            <a:extLst>
              <a:ext uri="{FF2B5EF4-FFF2-40B4-BE49-F238E27FC236}">
                <a16:creationId xmlns:a16="http://schemas.microsoft.com/office/drawing/2014/main" id="{0A06D0E5-1F6A-4F0F-9E19-677F3C5B2BE0}"/>
              </a:ext>
            </a:extLst>
          </p:cNvPr>
          <p:cNvSpPr>
            <a:spLocks noGrp="1"/>
          </p:cNvSpPr>
          <p:nvPr>
            <p:ph idx="1"/>
          </p:nvPr>
        </p:nvSpPr>
        <p:spPr/>
        <p:txBody>
          <a:bodyPr>
            <a:normAutofit fontScale="92500" lnSpcReduction="10000"/>
          </a:bodyPr>
          <a:lstStyle/>
          <a:p>
            <a:r>
              <a:rPr lang="en-US" dirty="0"/>
              <a:t>There are several features that I wish to add to ORB:</a:t>
            </a:r>
          </a:p>
          <a:p>
            <a:r>
              <a:rPr lang="en-US" dirty="0"/>
              <a:t>Proxy support – Proxy support will allow the user to run multiple task at once on the same site. The reason this is not possible at the moment is due to the fact a majority of online retailers are aware of botting. One of the features to prevent botting is not allowing multiple attempts from the same IP address. Adding proxy support will reduce the risk of being banned from these sites as well as increasing the likelihood of multiple checkouts.</a:t>
            </a:r>
          </a:p>
          <a:p>
            <a:r>
              <a:rPr lang="en-US" dirty="0"/>
              <a:t>Add other sites to ORB’s roster – ORB was originally designed with the purpose of being a sneaker bot. But I do not believe this would be the best course of action anymore. The sneaker/fashion market has become oversaturated with competition from other bots and bot makers who’ve had much more time to learn the in’s and out’s of the trade. As well sites have  had ample time to figure out to prevent them, such as Supremes “</a:t>
            </a:r>
            <a:r>
              <a:rPr lang="en-US" dirty="0" err="1"/>
              <a:t>Pooky</a:t>
            </a:r>
            <a:r>
              <a:rPr lang="en-US" dirty="0"/>
              <a:t>”- a script that generates cookies and uses those cookies to checkout, which has yet to be figured out by current </a:t>
            </a:r>
            <a:r>
              <a:rPr lang="en-US" dirty="0" err="1"/>
              <a:t>botters</a:t>
            </a:r>
            <a:r>
              <a:rPr lang="en-US" dirty="0"/>
              <a:t>. Because of this ORB will be sticking to electronic retailers such as </a:t>
            </a:r>
            <a:r>
              <a:rPr lang="en-US" dirty="0" err="1"/>
              <a:t>Bestbuy</a:t>
            </a:r>
            <a:r>
              <a:rPr lang="en-US" dirty="0"/>
              <a:t> with hopes of expanding to other retail giants such as Walmart, Target, </a:t>
            </a:r>
            <a:r>
              <a:rPr lang="en-US" dirty="0" err="1"/>
              <a:t>NewEgg</a:t>
            </a:r>
            <a:r>
              <a:rPr lang="en-US" dirty="0"/>
              <a:t>, and others.</a:t>
            </a:r>
          </a:p>
          <a:p>
            <a:r>
              <a:rPr lang="en-US" dirty="0"/>
              <a:t>UI Update – I would also like to update ORB’s GUI to make it more professional, “pretty”, and easy </a:t>
            </a:r>
            <a:r>
              <a:rPr lang="en-US"/>
              <a:t>to use</a:t>
            </a:r>
            <a:endParaRPr lang="en-US" dirty="0"/>
          </a:p>
        </p:txBody>
      </p:sp>
    </p:spTree>
    <p:extLst>
      <p:ext uri="{BB962C8B-B14F-4D97-AF65-F5344CB8AC3E}">
        <p14:creationId xmlns:p14="http://schemas.microsoft.com/office/powerpoint/2010/main" val="13474604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14"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15" name="Oval 14">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6" name="Freeform: Shape 25">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7" name="Freeform: Shape 26">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8" name="Oval 27">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useBgFill="1">
        <p:nvSpPr>
          <p:cNvPr id="31" name="Rectangle 30">
            <a:extLst>
              <a:ext uri="{FF2B5EF4-FFF2-40B4-BE49-F238E27FC236}">
                <a16:creationId xmlns:a16="http://schemas.microsoft.com/office/drawing/2014/main" id="{55D20674-CF0C-4687-81B6-A613F871AF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5" name="Content Placeholder 4">
            <a:extLst>
              <a:ext uri="{FF2B5EF4-FFF2-40B4-BE49-F238E27FC236}">
                <a16:creationId xmlns:a16="http://schemas.microsoft.com/office/drawing/2014/main" id="{10394148-A127-4B83-9A7B-59CF89B28DE0}"/>
              </a:ext>
            </a:extLst>
          </p:cNvPr>
          <p:cNvPicPr>
            <a:picLocks noGrp="1" noChangeAspect="1"/>
          </p:cNvPicPr>
          <p:nvPr>
            <p:ph idx="1"/>
          </p:nvPr>
        </p:nvPicPr>
        <p:blipFill rotWithShape="1">
          <a:blip r:embed="rId2">
            <a:alphaModFix/>
          </a:blip>
          <a:srcRect l="996" r="7894" b="1"/>
          <a:stretch/>
        </p:blipFill>
        <p:spPr>
          <a:xfrm>
            <a:off x="20" y="10"/>
            <a:ext cx="12191980" cy="6857990"/>
          </a:xfrm>
          <a:prstGeom prst="rect">
            <a:avLst/>
          </a:prstGeom>
        </p:spPr>
      </p:pic>
      <p:sp>
        <p:nvSpPr>
          <p:cNvPr id="33" name="Oval 32">
            <a:extLst>
              <a:ext uri="{FF2B5EF4-FFF2-40B4-BE49-F238E27FC236}">
                <a16:creationId xmlns:a16="http://schemas.microsoft.com/office/drawing/2014/main" id="{C2BD3211-5B9B-40DA-8BD0-C3426AE78C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9872" y="0"/>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D8121B6-45E6-447F-87B8-58EDD064E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8414" y="63468"/>
            <a:ext cx="56114" cy="56114"/>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C95B8E3-CBB0-4A5C-B65B-59C12D44B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2370" y="655738"/>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0EA710C0-F536-4B31-8D0F-28E2F0893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9769" y="579797"/>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11EB61F8-34CD-4251-9B31-59AB92843F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0824" y="374048"/>
            <a:ext cx="230878" cy="230878"/>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033FA5DB-69DC-4137-9264-5F838B990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95468" y="971670"/>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5E98D956-6B7A-4A94-B508-F7A30E6421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334" y="512240"/>
            <a:ext cx="703889" cy="703889"/>
          </a:xfrm>
          <a:prstGeom prst="ellipse">
            <a:avLst/>
          </a:prstGeom>
          <a:solidFill>
            <a:schemeClr val="accent3">
              <a:lumMod val="40000"/>
              <a:lumOff val="6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D6A3D2FC-6F98-4157-94A8-7D7FBD56E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41428" y="815149"/>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7AE16AB-F0AB-4AC3-BD8F-336B5D98CD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67435" y="1096664"/>
            <a:ext cx="405140" cy="405140"/>
          </a:xfrm>
          <a:prstGeom prst="ellipse">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6C819BFF-25C5-425C-8CD1-789F7A30D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4" y="1840754"/>
            <a:ext cx="12188952" cy="501724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5D3251-4DC4-4036-A4A8-19FC9A7B098A}"/>
              </a:ext>
            </a:extLst>
          </p:cNvPr>
          <p:cNvSpPr>
            <a:spLocks noGrp="1"/>
          </p:cNvSpPr>
          <p:nvPr>
            <p:ph type="title"/>
          </p:nvPr>
        </p:nvSpPr>
        <p:spPr>
          <a:xfrm>
            <a:off x="777240" y="3688205"/>
            <a:ext cx="8731683" cy="1160465"/>
          </a:xfrm>
        </p:spPr>
        <p:txBody>
          <a:bodyPr vert="horz" lIns="91440" tIns="45720" rIns="91440" bIns="45720" rtlCol="0" anchor="b">
            <a:normAutofit/>
          </a:bodyPr>
          <a:lstStyle/>
          <a:p>
            <a:r>
              <a:rPr lang="en-US" sz="6000">
                <a:solidFill>
                  <a:srgbClr val="FFFFFF"/>
                </a:solidFill>
              </a:rPr>
              <a:t>ORB website</a:t>
            </a:r>
          </a:p>
        </p:txBody>
      </p:sp>
      <p:sp>
        <p:nvSpPr>
          <p:cNvPr id="53" name="Oval 52">
            <a:extLst>
              <a:ext uri="{FF2B5EF4-FFF2-40B4-BE49-F238E27FC236}">
                <a16:creationId xmlns:a16="http://schemas.microsoft.com/office/drawing/2014/main" id="{20BE49C6-06E3-4324-91A8-F25B7DA1D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66319" y="1989824"/>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578ABC8A-B58F-4AAE-8F6F-A07EB9D6D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30" y="2808040"/>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426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B9EC9-F2AF-4236-821A-778052ADF298}"/>
              </a:ext>
            </a:extLst>
          </p:cNvPr>
          <p:cNvSpPr>
            <a:spLocks noGrp="1"/>
          </p:cNvSpPr>
          <p:nvPr>
            <p:ph type="title"/>
          </p:nvPr>
        </p:nvSpPr>
        <p:spPr/>
        <p:txBody>
          <a:bodyPr>
            <a:normAutofit/>
          </a:bodyPr>
          <a:lstStyle/>
          <a:p>
            <a:r>
              <a:rPr lang="en-US" sz="4400" dirty="0"/>
              <a:t>Why doesn’t Towson want me to be great?</a:t>
            </a:r>
          </a:p>
        </p:txBody>
      </p:sp>
      <p:pic>
        <p:nvPicPr>
          <p:cNvPr id="5" name="Content Placeholder 4">
            <a:extLst>
              <a:ext uri="{FF2B5EF4-FFF2-40B4-BE49-F238E27FC236}">
                <a16:creationId xmlns:a16="http://schemas.microsoft.com/office/drawing/2014/main" id="{32F87ED4-1942-4AE1-96E4-A9441BC59C3D}"/>
              </a:ext>
            </a:extLst>
          </p:cNvPr>
          <p:cNvPicPr>
            <a:picLocks noGrp="1" noChangeAspect="1"/>
          </p:cNvPicPr>
          <p:nvPr>
            <p:ph idx="1"/>
          </p:nvPr>
        </p:nvPicPr>
        <p:blipFill>
          <a:blip r:embed="rId2"/>
          <a:stretch>
            <a:fillRect/>
          </a:stretch>
        </p:blipFill>
        <p:spPr>
          <a:xfrm>
            <a:off x="2420618" y="1972293"/>
            <a:ext cx="7372989" cy="4058002"/>
          </a:xfrm>
        </p:spPr>
      </p:pic>
    </p:spTree>
    <p:extLst>
      <p:ext uri="{BB962C8B-B14F-4D97-AF65-F5344CB8AC3E}">
        <p14:creationId xmlns:p14="http://schemas.microsoft.com/office/powerpoint/2010/main" val="1442528296"/>
      </p:ext>
    </p:extLst>
  </p:cSld>
  <p:clrMapOvr>
    <a:masterClrMapping/>
  </p:clrMapOvr>
</p:sld>
</file>

<file path=ppt/theme/theme1.xml><?xml version="1.0" encoding="utf-8"?>
<a:theme xmlns:a="http://schemas.openxmlformats.org/drawingml/2006/main" name="ConfettiVTI">
  <a:themeElements>
    <a:clrScheme name="Custom 30">
      <a:dk1>
        <a:sysClr val="windowText" lastClr="000000"/>
      </a:dk1>
      <a:lt1>
        <a:sysClr val="window" lastClr="FFFFFF"/>
      </a:lt1>
      <a:dk2>
        <a:srgbClr val="420023"/>
      </a:dk2>
      <a:lt2>
        <a:srgbClr val="FDFBF9"/>
      </a:lt2>
      <a:accent1>
        <a:srgbClr val="97446E"/>
      </a:accent1>
      <a:accent2>
        <a:srgbClr val="A40056"/>
      </a:accent2>
      <a:accent3>
        <a:srgbClr val="24BEEE"/>
      </a:accent3>
      <a:accent4>
        <a:srgbClr val="91274F"/>
      </a:accent4>
      <a:accent5>
        <a:srgbClr val="F39E29"/>
      </a:accent5>
      <a:accent6>
        <a:srgbClr val="E87450"/>
      </a:accent6>
      <a:hlink>
        <a:srgbClr val="F55D5D"/>
      </a:hlink>
      <a:folHlink>
        <a:srgbClr val="EA3A60"/>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fettiVTI" id="{B5618F7C-B4F0-4D28-83B4-440D0519681F}" vid="{5F84EFDF-E14E-48C6-955C-990A32085A7F}"/>
    </a:ext>
  </a:extLst>
</a:theme>
</file>

<file path=docProps/app.xml><?xml version="1.0" encoding="utf-8"?>
<Properties xmlns="http://schemas.openxmlformats.org/officeDocument/2006/extended-properties" xmlns:vt="http://schemas.openxmlformats.org/officeDocument/2006/docPropsVTypes">
  <Template>TM03457452[[fn=Celestial]]</Template>
  <TotalTime>32</TotalTime>
  <Words>723</Words>
  <Application>Microsoft Office PowerPoint</Application>
  <PresentationFormat>Widescreen</PresentationFormat>
  <Paragraphs>24</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AvenirNext LT Pro Medium</vt:lpstr>
      <vt:lpstr>Bauhaus 93</vt:lpstr>
      <vt:lpstr>Calibri</vt:lpstr>
      <vt:lpstr>Gill Sans Nova</vt:lpstr>
      <vt:lpstr>ConfettiVTI</vt:lpstr>
      <vt:lpstr>ORB</vt:lpstr>
      <vt:lpstr>What is ORB?</vt:lpstr>
      <vt:lpstr>Target Audience</vt:lpstr>
      <vt:lpstr>Target Audience (continued) </vt:lpstr>
      <vt:lpstr>ORB in Action</vt:lpstr>
      <vt:lpstr>Incomplete Features</vt:lpstr>
      <vt:lpstr>Future Updates</vt:lpstr>
      <vt:lpstr>ORB website</vt:lpstr>
      <vt:lpstr>Why doesn’t Towson want me to be great?</vt:lpstr>
      <vt:lpstr>Thank You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ORB</dc:title>
  <dc:creator>crayolacats@gmail.com</dc:creator>
  <cp:lastModifiedBy>crayolacats@gmail.com</cp:lastModifiedBy>
  <cp:revision>5</cp:revision>
  <dcterms:created xsi:type="dcterms:W3CDTF">2021-05-04T22:06:48Z</dcterms:created>
  <dcterms:modified xsi:type="dcterms:W3CDTF">2021-05-04T22:39:27Z</dcterms:modified>
</cp:coreProperties>
</file>

<file path=docProps/thumbnail.jpeg>
</file>